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69" r:id="rId5"/>
    <p:sldId id="298" r:id="rId6"/>
    <p:sldId id="278" r:id="rId7"/>
    <p:sldId id="279" r:id="rId8"/>
    <p:sldId id="280" r:id="rId9"/>
    <p:sldId id="281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6" r:id="rId23"/>
    <p:sldId id="297" r:id="rId24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91" d="100"/>
          <a:sy n="91" d="100"/>
        </p:scale>
        <p:origin x="1344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7/7/2025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7/7/2025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0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7/7/2025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7/7/2025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7/7/2025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7/7/2025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7/7/2025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7/7/2025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7/7/2025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7/7/2025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7/7/2025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7/7/2025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7/7/2025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b="1" dirty="0"/>
              <a:t>Advanced Object-Oriented Programming (C#)</a:t>
            </a:r>
            <a:endParaRPr lang="en-US" sz="50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BCF1A5-33BD-4AE2-8C11-6798C4221E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SOLID Principles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769C5-BA06-483A-A98A-00EEAC679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4856" y="-884941"/>
            <a:ext cx="40005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6B32C-F921-4D31-85C5-63BB3D40C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SRP Continued…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CCAFF-F60C-4630-A365-44A8CE07A8F0}"/>
              </a:ext>
            </a:extLst>
          </p:cNvPr>
          <p:cNvSpPr txBox="1"/>
          <p:nvPr/>
        </p:nvSpPr>
        <p:spPr>
          <a:xfrm>
            <a:off x="541867" y="1966247"/>
            <a:ext cx="5722300" cy="43396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RoadMaintenanceService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FixRoads()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"Fixing roads..."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EmergencyResponseService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RespondToEmergency()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"Responding to emergency..."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CitizenRequestService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ProcessCitizenRequest()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"Processing citizen request..."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18391-C0BE-400D-AA8C-030D194F4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32" y="-298346"/>
            <a:ext cx="5233873" cy="2264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349C7F-3224-4F0B-901C-B6273A3A4A38}"/>
              </a:ext>
            </a:extLst>
          </p:cNvPr>
          <p:cNvSpPr txBox="1"/>
          <p:nvPr/>
        </p:nvSpPr>
        <p:spPr>
          <a:xfrm>
            <a:off x="6264167" y="1966247"/>
            <a:ext cx="592783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CityManager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RoadMaintenanceService _roadService;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EmergencyResponseService _emergencyService;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CitizenRequestService _citizenService;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CityManager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(RoadMaintenanceService roadService,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EmergencyResponseService emergencyService,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CitizenRequestService citizenService)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_roadService = roadService;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_emergencyService = emergencyService;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_citizenService = citizenService;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HandleCityOperations()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roadService.FixRoads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emergencyService.RespondToEmergency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citizenService.ProcessCitizenRequest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2826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5CFDE-8310-48F9-8CAB-5E621DFAA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Open/Closed Principle (OCP)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8B616-CE53-42DD-AC9F-DA3E7E3F1D95}"/>
              </a:ext>
            </a:extLst>
          </p:cNvPr>
          <p:cNvSpPr txBox="1"/>
          <p:nvPr/>
        </p:nvSpPr>
        <p:spPr>
          <a:xfrm>
            <a:off x="330200" y="2023533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OCP states:</a:t>
            </a:r>
            <a:endParaRPr lang="en-US" dirty="0"/>
          </a:p>
          <a:p>
            <a:r>
              <a:rPr lang="en-US" b="1" i="1" dirty="0"/>
              <a:t>“Software entities (classes, modules, functions, etc.) should be open for extension, but closed for modification.”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Meaning:</a:t>
            </a:r>
            <a:r>
              <a:rPr lang="en-US" dirty="0"/>
              <a:t> Add new functionality by </a:t>
            </a:r>
            <a:r>
              <a:rPr lang="en-US" b="1" dirty="0"/>
              <a:t>adding code</a:t>
            </a:r>
            <a:r>
              <a:rPr lang="en-US" dirty="0"/>
              <a:t>, not changing existing tested code.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F7AAF0-C182-4E07-AE8D-23C3C2D9F53E}"/>
              </a:ext>
            </a:extLst>
          </p:cNvPr>
          <p:cNvSpPr txBox="1"/>
          <p:nvPr/>
        </p:nvSpPr>
        <p:spPr>
          <a:xfrm>
            <a:off x="6450871" y="2175933"/>
            <a:ext cx="553793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 violating OCP</a:t>
            </a:r>
            <a:b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Building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Type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Construct()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(Type ==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"House"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"Constructing a House."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(Type ==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"Hospital"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"Constructing a Hospital."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"Constructing a generic building."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98841-513D-440C-9E22-31F97A7D3FE6}"/>
              </a:ext>
            </a:extLst>
          </p:cNvPr>
          <p:cNvSpPr txBox="1"/>
          <p:nvPr/>
        </p:nvSpPr>
        <p:spPr>
          <a:xfrm>
            <a:off x="354870" y="5308664"/>
            <a:ext cx="6249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Protects existing, tested code from bugs.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Makes adding features faster and safer.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865C0-77BA-46A2-AB29-E80693F4AC0A}"/>
              </a:ext>
            </a:extLst>
          </p:cNvPr>
          <p:cNvSpPr txBox="1"/>
          <p:nvPr/>
        </p:nvSpPr>
        <p:spPr>
          <a:xfrm>
            <a:off x="330200" y="4939332"/>
            <a:ext cx="244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OCP Matters?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75F73B-4109-40F8-A550-E0FA85C29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5" t="852" r="15669"/>
          <a:stretch/>
        </p:blipFill>
        <p:spPr>
          <a:xfrm>
            <a:off x="9129986" y="329130"/>
            <a:ext cx="2858815" cy="241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17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6B32C-F921-4D31-85C5-63BB3D40C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OCP Continued…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CCAFF-F60C-4630-A365-44A8CE07A8F0}"/>
              </a:ext>
            </a:extLst>
          </p:cNvPr>
          <p:cNvSpPr txBox="1"/>
          <p:nvPr/>
        </p:nvSpPr>
        <p:spPr>
          <a:xfrm>
            <a:off x="541866" y="1966247"/>
            <a:ext cx="7099155" cy="267765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IBuilding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Construct();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House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IBuilding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Construct() =&gt;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"Constructing a House."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Hospital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IBuilding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Construct() =&gt;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"Constructing a Hospital."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FEB9D4-6030-4863-ABD8-4159B3356A02}"/>
              </a:ext>
            </a:extLst>
          </p:cNvPr>
          <p:cNvSpPr txBox="1"/>
          <p:nvPr/>
        </p:nvSpPr>
        <p:spPr>
          <a:xfrm>
            <a:off x="7748902" y="1966247"/>
            <a:ext cx="4298731" cy="138499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CityManager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Build(IBuilding building)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building.Construct();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03078-AABE-47B8-BF39-9B8EEF6961B2}"/>
              </a:ext>
            </a:extLst>
          </p:cNvPr>
          <p:cNvSpPr txBox="1"/>
          <p:nvPr/>
        </p:nvSpPr>
        <p:spPr>
          <a:xfrm>
            <a:off x="7748902" y="3361752"/>
            <a:ext cx="4298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CityManager doesn’t change to support new building types — it’s closed for </a:t>
            </a:r>
            <a:r>
              <a:rPr lang="en-US" sz="1200" b="1" i="1" dirty="0"/>
              <a:t>modification</a:t>
            </a:r>
            <a:r>
              <a:rPr lang="en-US" sz="1200" i="1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7DD3A9-B02A-4338-9978-122265183718}"/>
              </a:ext>
            </a:extLst>
          </p:cNvPr>
          <p:cNvSpPr txBox="1"/>
          <p:nvPr/>
        </p:nvSpPr>
        <p:spPr>
          <a:xfrm>
            <a:off x="541867" y="5200336"/>
            <a:ext cx="7099154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Library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IBuilding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Construct() =&gt;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"Constructing a Library."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B4F554-A2F7-4368-870A-85322B0DA5CF}"/>
              </a:ext>
            </a:extLst>
          </p:cNvPr>
          <p:cNvSpPr txBox="1"/>
          <p:nvPr/>
        </p:nvSpPr>
        <p:spPr>
          <a:xfrm>
            <a:off x="911923" y="6103665"/>
            <a:ext cx="4298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Adding new buildings means adding new code — no changes to existing classes.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E47AB4-6543-4CEE-9A9B-C38BAC7F78AD}"/>
              </a:ext>
            </a:extLst>
          </p:cNvPr>
          <p:cNvSpPr txBox="1"/>
          <p:nvPr/>
        </p:nvSpPr>
        <p:spPr>
          <a:xfrm>
            <a:off x="7748902" y="5188156"/>
            <a:ext cx="4298731" cy="83099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CityManager cityManager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CityManager();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IBuilding library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Library();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cityManager.Build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(library);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Output: Constructing a Library.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5270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5CFDE-8310-48F9-8CAB-5E621DFAA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Liskov’s Substitution Principle (LSP)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8B616-CE53-42DD-AC9F-DA3E7E3F1D95}"/>
              </a:ext>
            </a:extLst>
          </p:cNvPr>
          <p:cNvSpPr txBox="1"/>
          <p:nvPr/>
        </p:nvSpPr>
        <p:spPr>
          <a:xfrm>
            <a:off x="330200" y="2023533"/>
            <a:ext cx="609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LSP states:</a:t>
            </a:r>
            <a:endParaRPr lang="en-US" dirty="0"/>
          </a:p>
          <a:p>
            <a:r>
              <a:rPr lang="en-US" b="1" i="1" dirty="0"/>
              <a:t>“Subtypes must be substitutable for their base types without breaking the correctness of the program.”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LSP is about designing your class hierarchies so that objects of derived classes can replace objects of the base class without affecting the program’s correctness. It means any function using a base class reference should work perfectly with any subclass instance—no surprises, no errors.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F7AAF0-C182-4E07-AE8D-23C3C2D9F53E}"/>
              </a:ext>
            </a:extLst>
          </p:cNvPr>
          <p:cNvSpPr txBox="1"/>
          <p:nvPr/>
        </p:nvSpPr>
        <p:spPr>
          <a:xfrm>
            <a:off x="6450871" y="2175933"/>
            <a:ext cx="553793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 violating LSP</a:t>
            </a:r>
            <a:b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WaterPipe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CarryWater();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StandardPipe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WaterPipe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CarryWater()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"Carrying water through standard pipe."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BrokenPipe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WaterPipe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CarryWater()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Exception(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"Pipe is broken and leaks water!"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98841-513D-440C-9E22-31F97A7D3FE6}"/>
              </a:ext>
            </a:extLst>
          </p:cNvPr>
          <p:cNvSpPr txBox="1"/>
          <p:nvPr/>
        </p:nvSpPr>
        <p:spPr>
          <a:xfrm>
            <a:off x="354870" y="5308664"/>
            <a:ext cx="6249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/>
              <a:t>This ensures polymorphism works safely and reliably. When violated, subclasses may break expectations, causing runtime failures or unpredictable behavior.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865C0-77BA-46A2-AB29-E80693F4AC0A}"/>
              </a:ext>
            </a:extLst>
          </p:cNvPr>
          <p:cNvSpPr txBox="1"/>
          <p:nvPr/>
        </p:nvSpPr>
        <p:spPr>
          <a:xfrm>
            <a:off x="330200" y="4939332"/>
            <a:ext cx="244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LSP Matters?</a:t>
            </a:r>
          </a:p>
        </p:txBody>
      </p:sp>
    </p:spTree>
    <p:extLst>
      <p:ext uri="{BB962C8B-B14F-4D97-AF65-F5344CB8AC3E}">
        <p14:creationId xmlns:p14="http://schemas.microsoft.com/office/powerpoint/2010/main" val="1404923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6B32C-F921-4D31-85C5-63BB3D40C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LSP Continued…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CCAFF-F60C-4630-A365-44A8CE07A8F0}"/>
              </a:ext>
            </a:extLst>
          </p:cNvPr>
          <p:cNvSpPr txBox="1"/>
          <p:nvPr/>
        </p:nvSpPr>
        <p:spPr>
          <a:xfrm>
            <a:off x="373700" y="1784762"/>
            <a:ext cx="5722300" cy="50013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latin typeface="Consolas" panose="020B0609020204030204" pitchFamily="49" charset="0"/>
              </a:rPr>
              <a:t>WaterPipe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CarryWater();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latin typeface="Consolas" panose="020B0609020204030204" pitchFamily="49" charset="0"/>
              </a:rPr>
              <a:t>StandardPipe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: WaterPipe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CarryWater()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"Carrying water through standard pipe."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latin typeface="Consolas" panose="020B0609020204030204" pitchFamily="49" charset="0"/>
              </a:rPr>
              <a:t>HighPressurePipe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: WaterPipe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CarryWater()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"Carrying water through high pressure pipe."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latin typeface="Consolas" panose="020B0609020204030204" pitchFamily="49" charset="0"/>
              </a:rPr>
              <a:t>BrokenPipe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Repair()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"Repairing broken pipe."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349C7F-3224-4F0B-901C-B6273A3A4A38}"/>
              </a:ext>
            </a:extLst>
          </p:cNvPr>
          <p:cNvSpPr txBox="1"/>
          <p:nvPr/>
        </p:nvSpPr>
        <p:spPr>
          <a:xfrm>
            <a:off x="6331900" y="2338781"/>
            <a:ext cx="5927833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WaterDistributionSystem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DistributeWater(WaterPipe pipe)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pipe.CarryWater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WaterDistributionSystem system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WaterDistributionSystem();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WaterPipe standardPipe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StandardPipe();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WaterPipe highPressurePipe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HighPressurePipe();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system.DistributeWater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(standardPipe);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   // Output: Carrying water through standard pipe.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system.DistributeWater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(highPressurePipe);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   // Output: Carrying water through high pressure pipe.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81E28-C703-459B-9107-D65211BF6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174" y="-112045"/>
            <a:ext cx="3608826" cy="272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5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5CFDE-8310-48F9-8CAB-5E621DFAA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Interface Segregation Principle (ISP)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8B616-CE53-42DD-AC9F-DA3E7E3F1D95}"/>
              </a:ext>
            </a:extLst>
          </p:cNvPr>
          <p:cNvSpPr txBox="1"/>
          <p:nvPr/>
        </p:nvSpPr>
        <p:spPr>
          <a:xfrm>
            <a:off x="330200" y="2023533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ISP states:</a:t>
            </a:r>
            <a:endParaRPr lang="en-US" dirty="0"/>
          </a:p>
          <a:p>
            <a:r>
              <a:rPr lang="en-US" b="1" i="1" dirty="0"/>
              <a:t>“Clients should not be forced to depend on interfaces they do not use.”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other words, it’s better to have many </a:t>
            </a:r>
            <a:r>
              <a:rPr lang="en-US" b="1" dirty="0"/>
              <a:t>small, specific interfaces</a:t>
            </a:r>
            <a:r>
              <a:rPr lang="en-US" dirty="0"/>
              <a:t> rather than one large, general-purpose interface.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F7AAF0-C182-4E07-AE8D-23C3C2D9F53E}"/>
              </a:ext>
            </a:extLst>
          </p:cNvPr>
          <p:cNvSpPr txBox="1"/>
          <p:nvPr/>
        </p:nvSpPr>
        <p:spPr>
          <a:xfrm>
            <a:off x="6450871" y="2175933"/>
            <a:ext cx="5537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 violating ISP</a:t>
            </a:r>
            <a:b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ICityWorker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ControlTraffic();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FightFire();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RepairRoads();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98841-513D-440C-9E22-31F97A7D3FE6}"/>
              </a:ext>
            </a:extLst>
          </p:cNvPr>
          <p:cNvSpPr txBox="1"/>
          <p:nvPr/>
        </p:nvSpPr>
        <p:spPr>
          <a:xfrm>
            <a:off x="354870" y="5308664"/>
            <a:ext cx="624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/>
              <a:t>Prevents classes from having to implement methods they don’t need.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/>
              <a:t>Makes systems more modular and maintainable.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/>
              <a:t>Reduces unnecessary dependencies and complexity.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865C0-77BA-46A2-AB29-E80693F4AC0A}"/>
              </a:ext>
            </a:extLst>
          </p:cNvPr>
          <p:cNvSpPr txBox="1"/>
          <p:nvPr/>
        </p:nvSpPr>
        <p:spPr>
          <a:xfrm>
            <a:off x="330200" y="4939332"/>
            <a:ext cx="244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ISP Matters?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9C870F-ED62-441D-9D17-253D24B9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870" y="3653261"/>
            <a:ext cx="4526050" cy="301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76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6B32C-F921-4D31-85C5-63BB3D40C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ISP Continued…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CCAFF-F60C-4630-A365-44A8CE07A8F0}"/>
              </a:ext>
            </a:extLst>
          </p:cNvPr>
          <p:cNvSpPr txBox="1"/>
          <p:nvPr/>
        </p:nvSpPr>
        <p:spPr>
          <a:xfrm>
            <a:off x="373700" y="1784762"/>
            <a:ext cx="5722300" cy="26776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ITrafficController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ControlTraffic();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IFirefighter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FightFire();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IMaintenanceWorker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RepairRoads();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349C7F-3224-4F0B-901C-B6273A3A4A38}"/>
              </a:ext>
            </a:extLst>
          </p:cNvPr>
          <p:cNvSpPr txBox="1"/>
          <p:nvPr/>
        </p:nvSpPr>
        <p:spPr>
          <a:xfrm>
            <a:off x="6331900" y="1784762"/>
            <a:ext cx="592783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TrafficController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ITrafficController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ControlTraffic()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"Managing traffic signals."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Firefighter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IFirefighter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FightFire()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"Extinguishing fire."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MaintenanceWorker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IMaintenanceWorker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RepairRoads()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"Fixing roads."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E2427-333B-4F90-A836-20524C473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758" y="2641673"/>
            <a:ext cx="2756809" cy="364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72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5CFDE-8310-48F9-8CAB-5E621DFAA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Dependency Inversion Principle (DIP)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8B616-CE53-42DD-AC9F-DA3E7E3F1D95}"/>
              </a:ext>
            </a:extLst>
          </p:cNvPr>
          <p:cNvSpPr txBox="1"/>
          <p:nvPr/>
        </p:nvSpPr>
        <p:spPr>
          <a:xfrm>
            <a:off x="330200" y="2023533"/>
            <a:ext cx="6096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DIP states:</a:t>
            </a:r>
            <a:endParaRPr lang="en-US" dirty="0"/>
          </a:p>
          <a:p>
            <a:r>
              <a:rPr lang="en-US" b="1" i="1" dirty="0"/>
              <a:t>“</a:t>
            </a:r>
            <a:r>
              <a:rPr lang="en-US" b="1" dirty="0"/>
              <a:t>High-level modules should not depend on low-level modules. Both should depend on abstractions”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High-level classes (like business logic or service orchestration) shouldn’t directly instantiate or rely on specific concrete implementations.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Instead, both should rely on interfaces or abstract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Dependency Injection (DI) to supply the implementation externally.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F7AAF0-C182-4E07-AE8D-23C3C2D9F53E}"/>
              </a:ext>
            </a:extLst>
          </p:cNvPr>
          <p:cNvSpPr txBox="1"/>
          <p:nvPr/>
        </p:nvSpPr>
        <p:spPr>
          <a:xfrm>
            <a:off x="6450871" y="2175933"/>
            <a:ext cx="553793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 violating DIP</a:t>
            </a:r>
            <a:b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CoalGenerator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GeneratePower()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"Generating coal power"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CityPowerManager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CoalGenerator generator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CoalGenerator();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SupplyPower()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generator.GeneratePower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98841-513D-440C-9E22-31F97A7D3FE6}"/>
              </a:ext>
            </a:extLst>
          </p:cNvPr>
          <p:cNvSpPr txBox="1"/>
          <p:nvPr/>
        </p:nvSpPr>
        <p:spPr>
          <a:xfrm>
            <a:off x="354870" y="5308664"/>
            <a:ext cx="624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/>
              <a:t>Enables flexibility — plug in new features without rewriting old logic.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/>
              <a:t>Supports Open/Closed Principle — your code is open for extension via new implementations.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/>
              <a:t>Reinforces Inversion of Control (IoC) — high-level logic no longer controls the concrete details.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865C0-77BA-46A2-AB29-E80693F4AC0A}"/>
              </a:ext>
            </a:extLst>
          </p:cNvPr>
          <p:cNvSpPr txBox="1"/>
          <p:nvPr/>
        </p:nvSpPr>
        <p:spPr>
          <a:xfrm>
            <a:off x="330200" y="4939332"/>
            <a:ext cx="244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DIP Matters?</a:t>
            </a:r>
          </a:p>
        </p:txBody>
      </p:sp>
    </p:spTree>
    <p:extLst>
      <p:ext uri="{BB962C8B-B14F-4D97-AF65-F5344CB8AC3E}">
        <p14:creationId xmlns:p14="http://schemas.microsoft.com/office/powerpoint/2010/main" val="2191696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6B32C-F921-4D31-85C5-63BB3D40C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DIP Continued…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CCAFF-F60C-4630-A365-44A8CE07A8F0}"/>
              </a:ext>
            </a:extLst>
          </p:cNvPr>
          <p:cNvSpPr txBox="1"/>
          <p:nvPr/>
        </p:nvSpPr>
        <p:spPr>
          <a:xfrm>
            <a:off x="373700" y="1784762"/>
            <a:ext cx="5722300" cy="37856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IPowerGenerator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GeneratePower();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CoalGenerator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IPowerGenerator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GeneratePower()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"Generating coal power"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SolarGenerator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IPowerGenerator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GeneratePower()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"Generating solar power"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349C7F-3224-4F0B-901C-B6273A3A4A38}"/>
              </a:ext>
            </a:extLst>
          </p:cNvPr>
          <p:cNvSpPr txBox="1"/>
          <p:nvPr/>
        </p:nvSpPr>
        <p:spPr>
          <a:xfrm>
            <a:off x="6331900" y="1784762"/>
            <a:ext cx="5927833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CityPowerManager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IPowerGenerator _generator;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CityPowerManager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(IPowerGenerator generator)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_generator = generator;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SupplyPower()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generator.GeneratePower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var manager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CityPowerManager(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SolarGenerator());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manager.SupplyPower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Output: Generating solar power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B5B1A4-B2F8-446A-A32B-C7A37E7D9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883" y="3954587"/>
            <a:ext cx="2154436" cy="350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78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6B32C-F921-4D31-85C5-63BB3D40C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775731" cy="1399667"/>
          </a:xfrm>
        </p:spPr>
        <p:txBody>
          <a:bodyPr/>
          <a:lstStyle/>
          <a:p>
            <a:r>
              <a:rPr lang="en-US" sz="5000" dirty="0"/>
              <a:t>Understanding LSP, ISP, and DIP Through Design Clarity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CCAFF-F60C-4630-A365-44A8CE07A8F0}"/>
              </a:ext>
            </a:extLst>
          </p:cNvPr>
          <p:cNvSpPr txBox="1"/>
          <p:nvPr/>
        </p:nvSpPr>
        <p:spPr>
          <a:xfrm>
            <a:off x="373699" y="1784762"/>
            <a:ext cx="6184755" cy="4308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2200" b="1" dirty="0"/>
              <a:t>🧠 Why DIP ≠ LSP or ISP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BC28A9-8ADC-4F25-B393-F66211701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921916"/>
              </p:ext>
            </p:extLst>
          </p:nvPr>
        </p:nvGraphicFramePr>
        <p:xfrm>
          <a:off x="413845" y="2435252"/>
          <a:ext cx="11364310" cy="228600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221828">
                  <a:extLst>
                    <a:ext uri="{9D8B030D-6E8A-4147-A177-3AD203B41FA5}">
                      <a16:colId xmlns:a16="http://schemas.microsoft.com/office/drawing/2014/main" val="3248328008"/>
                    </a:ext>
                  </a:extLst>
                </a:gridCol>
                <a:gridCol w="3026979">
                  <a:extLst>
                    <a:ext uri="{9D8B030D-6E8A-4147-A177-3AD203B41FA5}">
                      <a16:colId xmlns:a16="http://schemas.microsoft.com/office/drawing/2014/main" val="3141871124"/>
                    </a:ext>
                  </a:extLst>
                </a:gridCol>
                <a:gridCol w="3153103">
                  <a:extLst>
                    <a:ext uri="{9D8B030D-6E8A-4147-A177-3AD203B41FA5}">
                      <a16:colId xmlns:a16="http://schemas.microsoft.com/office/drawing/2014/main" val="2483092065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12060190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Principle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Key Idea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Similarity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Key Difference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713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LSP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Subclasses must be usable wherever base classes 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Also involves abstractions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LSP is about </a:t>
                      </a:r>
                      <a:r>
                        <a:rPr lang="en-US" b="1"/>
                        <a:t>behavior compatibility</a:t>
                      </a:r>
                      <a:r>
                        <a:rPr lang="en-US"/>
                        <a:t> when replacing base with derived types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9932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ISP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Don’t force classes to depend on things they don’t 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Also avoids “fat” dependencies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ISP is about </a:t>
                      </a:r>
                      <a:r>
                        <a:rPr lang="en-US" b="1" dirty="0"/>
                        <a:t>splitting interfaces</a:t>
                      </a:r>
                      <a:r>
                        <a:rPr lang="en-US" dirty="0"/>
                        <a:t>, DIP is about </a:t>
                      </a:r>
                      <a:r>
                        <a:rPr lang="en-US" b="1" dirty="0"/>
                        <a:t>decoupling implementations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0282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DIP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High-level code should depend on interfaces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Uses interfaces like ISP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DIP is about </a:t>
                      </a:r>
                      <a:r>
                        <a:rPr lang="en-US" b="1" dirty="0"/>
                        <a:t>direction of dependency</a:t>
                      </a:r>
                      <a:r>
                        <a:rPr lang="en-US" dirty="0"/>
                        <a:t>, not interface size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423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20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6C9A10-5CD7-4665-B804-E43DC045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📍Road 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19641-579C-404C-B467-367898E2ED95}"/>
              </a:ext>
            </a:extLst>
          </p:cNvPr>
          <p:cNvSpPr txBox="1"/>
          <p:nvPr/>
        </p:nvSpPr>
        <p:spPr>
          <a:xfrm>
            <a:off x="430924" y="1933903"/>
            <a:ext cx="11466786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 sz="1800"/>
            </a:pPr>
            <a:r>
              <a:rPr lang="en-US" sz="2500" b="1" dirty="0"/>
              <a:t>Story Framework Recap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/>
            </a:pPr>
            <a:r>
              <a:rPr lang="en-US" sz="2500" b="1" dirty="0"/>
              <a:t>What is Object-Oriented Programming? (OOP) — Quick Refresher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/>
            </a:pPr>
            <a:r>
              <a:rPr lang="en-US" sz="2500" b="1" dirty="0"/>
              <a:t>Why Does Good Design Matter? – City Analogy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/>
            </a:pPr>
            <a:r>
              <a:rPr lang="en-US" sz="2500" b="1" dirty="0"/>
              <a:t>What Are SOLID Principles?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/>
            </a:pPr>
            <a:r>
              <a:rPr lang="en-US" sz="2500" b="1" dirty="0"/>
              <a:t>Single Responsibility Principle (SRP) 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/>
            </a:pPr>
            <a:r>
              <a:rPr lang="en-US" sz="2500" b="1" dirty="0"/>
              <a:t>Open/Closed Principle (OCP) 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/>
            </a:pPr>
            <a:r>
              <a:rPr lang="en-US" sz="2500" b="1" dirty="0"/>
              <a:t>Liskov’s Substitution Principle (LSP) 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/>
            </a:pPr>
            <a:r>
              <a:rPr lang="en-US" sz="2500" b="1" dirty="0"/>
              <a:t>Interface Segregation Principle (ISP) 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/>
            </a:pPr>
            <a:r>
              <a:rPr lang="en-US" sz="2500" b="1" dirty="0"/>
              <a:t>Dependency Inversion Principle (DIP) 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/>
            </a:pPr>
            <a:r>
              <a:rPr lang="en-US" sz="2500" b="1" dirty="0"/>
              <a:t>Understanding LSP, ISP, and DIP Through Design Clarity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/>
            </a:pPr>
            <a:r>
              <a:rPr lang="en-US" sz="2500" b="1" dirty="0"/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02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E2AB-2487-4CFF-AC6F-D87979C66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Summary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95CDF6D-53D2-42DB-B9B8-F9E28CDAE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5327029"/>
            <a:ext cx="86565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🏗️ Key Takeaway: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Design your code like you're building a city — scalable, modular, and prepared for change.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SOLID = Sustainable, Organized, Logical, Independent, Decoupled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E7B3F-92D5-416B-95CB-C56EA14BF831}"/>
              </a:ext>
            </a:extLst>
          </p:cNvPr>
          <p:cNvSpPr txBox="1"/>
          <p:nvPr/>
        </p:nvSpPr>
        <p:spPr>
          <a:xfrm>
            <a:off x="330200" y="2023533"/>
            <a:ext cx="116305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✅ SOLID Principles Summary — Building a Robust City Architecture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🔹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 – Single Responsibility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Each class should do one thing only — like assigning one city worker to one job.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🔹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O – Open/Closed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Your designs should allow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new buildings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(features) to be added without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tearing down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(modifying) the old blueprints.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🔹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L – Liskov’s Substitution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New building types (subclasses) must behave like the ones they replace — no surprises in how they function.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🔹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I – Interface Segregation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Don't make workers follow bloated job manuals — give them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role-specific guides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(small interfaces).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🔹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 – Dependency Inversion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City systems (high-level modules) should rely on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contracts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not concrete suppliers — making power sources and services easily swappable.</a:t>
            </a:r>
          </a:p>
        </p:txBody>
      </p:sp>
    </p:spTree>
    <p:extLst>
      <p:ext uri="{BB962C8B-B14F-4D97-AF65-F5344CB8AC3E}">
        <p14:creationId xmlns:p14="http://schemas.microsoft.com/office/powerpoint/2010/main" val="2963193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3C69A3-B4E8-43B9-A9B3-962E6443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</p:spPr>
        <p:txBody>
          <a:bodyPr/>
          <a:lstStyle/>
          <a:p>
            <a:r>
              <a:rPr lang="en-US" sz="5000" dirty="0"/>
              <a:t>Story Framework Recap</a:t>
            </a:r>
          </a:p>
        </p:txBody>
      </p:sp>
      <p:grpSp>
        <p:nvGrpSpPr>
          <p:cNvPr id="11" name="Group 10" descr="finger pointer icon">
            <a:extLst>
              <a:ext uri="{FF2B5EF4-FFF2-40B4-BE49-F238E27FC236}">
                <a16:creationId xmlns:a16="http://schemas.microsoft.com/office/drawing/2014/main" id="{CD153624-1B8E-427B-BB8D-B780FA9DA9AD}"/>
              </a:ext>
            </a:extLst>
          </p:cNvPr>
          <p:cNvGrpSpPr/>
          <p:nvPr/>
        </p:nvGrpSpPr>
        <p:grpSpPr>
          <a:xfrm>
            <a:off x="291332" y="2252760"/>
            <a:ext cx="852805" cy="852805"/>
            <a:chOff x="3233202" y="2517078"/>
            <a:chExt cx="852805" cy="85280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E7B7937-5E9C-4D89-AEE5-FAB7EE0875F3}"/>
                </a:ext>
              </a:extLst>
            </p:cNvPr>
            <p:cNvSpPr/>
            <p:nvPr/>
          </p:nvSpPr>
          <p:spPr>
            <a:xfrm>
              <a:off x="3233202" y="2517078"/>
              <a:ext cx="852805" cy="852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 descr="Finger Tapping Icon">
              <a:extLst>
                <a:ext uri="{FF2B5EF4-FFF2-40B4-BE49-F238E27FC236}">
                  <a16:creationId xmlns:a16="http://schemas.microsoft.com/office/drawing/2014/main" id="{A9D7F744-DB76-47B3-888F-32D7372681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7047" y="2741868"/>
              <a:ext cx="285115" cy="403225"/>
            </a:xfrm>
            <a:custGeom>
              <a:avLst/>
              <a:gdLst>
                <a:gd name="connsiteX0" fmla="*/ 245507 w 640794"/>
                <a:gd name="connsiteY0" fmla="*/ 201930 h 904875"/>
                <a:gd name="connsiteX1" fmla="*/ 215979 w 640794"/>
                <a:gd name="connsiteY1" fmla="*/ 232410 h 904875"/>
                <a:gd name="connsiteX2" fmla="*/ 215979 w 640794"/>
                <a:gd name="connsiteY2" fmla="*/ 607695 h 904875"/>
                <a:gd name="connsiteX3" fmla="*/ 194072 w 640794"/>
                <a:gd name="connsiteY3" fmla="*/ 640079 h 904875"/>
                <a:gd name="connsiteX4" fmla="*/ 155972 w 640794"/>
                <a:gd name="connsiteY4" fmla="*/ 632460 h 904875"/>
                <a:gd name="connsiteX5" fmla="*/ 97869 w 640794"/>
                <a:gd name="connsiteY5" fmla="*/ 574357 h 904875"/>
                <a:gd name="connsiteX6" fmla="*/ 75962 w 640794"/>
                <a:gd name="connsiteY6" fmla="*/ 565785 h 904875"/>
                <a:gd name="connsiteX7" fmla="*/ 58817 w 640794"/>
                <a:gd name="connsiteY7" fmla="*/ 571500 h 904875"/>
                <a:gd name="connsiteX8" fmla="*/ 45482 w 640794"/>
                <a:gd name="connsiteY8" fmla="*/ 592454 h 904875"/>
                <a:gd name="connsiteX9" fmla="*/ 52149 w 640794"/>
                <a:gd name="connsiteY9" fmla="*/ 616267 h 904875"/>
                <a:gd name="connsiteX10" fmla="*/ 195977 w 640794"/>
                <a:gd name="connsiteY10" fmla="*/ 790575 h 904875"/>
                <a:gd name="connsiteX11" fmla="*/ 340757 w 640794"/>
                <a:gd name="connsiteY11" fmla="*/ 859155 h 904875"/>
                <a:gd name="connsiteX12" fmla="*/ 431244 w 640794"/>
                <a:gd name="connsiteY12" fmla="*/ 859155 h 904875"/>
                <a:gd name="connsiteX13" fmla="*/ 545544 w 640794"/>
                <a:gd name="connsiteY13" fmla="*/ 811530 h 904875"/>
                <a:gd name="connsiteX14" fmla="*/ 593169 w 640794"/>
                <a:gd name="connsiteY14" fmla="*/ 697230 h 904875"/>
                <a:gd name="connsiteX15" fmla="*/ 593169 w 640794"/>
                <a:gd name="connsiteY15" fmla="*/ 518160 h 904875"/>
                <a:gd name="connsiteX16" fmla="*/ 563642 w 640794"/>
                <a:gd name="connsiteY16" fmla="*/ 488632 h 904875"/>
                <a:gd name="connsiteX17" fmla="*/ 534114 w 640794"/>
                <a:gd name="connsiteY17" fmla="*/ 518160 h 904875"/>
                <a:gd name="connsiteX18" fmla="*/ 534114 w 640794"/>
                <a:gd name="connsiteY18" fmla="*/ 521017 h 904875"/>
                <a:gd name="connsiteX19" fmla="*/ 534114 w 640794"/>
                <a:gd name="connsiteY19" fmla="*/ 553402 h 904875"/>
                <a:gd name="connsiteX20" fmla="*/ 511254 w 640794"/>
                <a:gd name="connsiteY20" fmla="*/ 576262 h 904875"/>
                <a:gd name="connsiteX21" fmla="*/ 488394 w 640794"/>
                <a:gd name="connsiteY21" fmla="*/ 553402 h 904875"/>
                <a:gd name="connsiteX22" fmla="*/ 488394 w 640794"/>
                <a:gd name="connsiteY22" fmla="*/ 486727 h 904875"/>
                <a:gd name="connsiteX23" fmla="*/ 457914 w 640794"/>
                <a:gd name="connsiteY23" fmla="*/ 456247 h 904875"/>
                <a:gd name="connsiteX24" fmla="*/ 427434 w 640794"/>
                <a:gd name="connsiteY24" fmla="*/ 486727 h 904875"/>
                <a:gd name="connsiteX25" fmla="*/ 427434 w 640794"/>
                <a:gd name="connsiteY25" fmla="*/ 521970 h 904875"/>
                <a:gd name="connsiteX26" fmla="*/ 404574 w 640794"/>
                <a:gd name="connsiteY26" fmla="*/ 544830 h 904875"/>
                <a:gd name="connsiteX27" fmla="*/ 381714 w 640794"/>
                <a:gd name="connsiteY27" fmla="*/ 521970 h 904875"/>
                <a:gd name="connsiteX28" fmla="*/ 381714 w 640794"/>
                <a:gd name="connsiteY28" fmla="*/ 455295 h 904875"/>
                <a:gd name="connsiteX29" fmla="*/ 351234 w 640794"/>
                <a:gd name="connsiteY29" fmla="*/ 424815 h 904875"/>
                <a:gd name="connsiteX30" fmla="*/ 320754 w 640794"/>
                <a:gd name="connsiteY30" fmla="*/ 455295 h 904875"/>
                <a:gd name="connsiteX31" fmla="*/ 320754 w 640794"/>
                <a:gd name="connsiteY31" fmla="*/ 490537 h 904875"/>
                <a:gd name="connsiteX32" fmla="*/ 297894 w 640794"/>
                <a:gd name="connsiteY32" fmla="*/ 513397 h 904875"/>
                <a:gd name="connsiteX33" fmla="*/ 275034 w 640794"/>
                <a:gd name="connsiteY33" fmla="*/ 490537 h 904875"/>
                <a:gd name="connsiteX34" fmla="*/ 275034 w 640794"/>
                <a:gd name="connsiteY34" fmla="*/ 231457 h 904875"/>
                <a:gd name="connsiteX35" fmla="*/ 266462 w 640794"/>
                <a:gd name="connsiteY35" fmla="*/ 210502 h 904875"/>
                <a:gd name="connsiteX36" fmla="*/ 245507 w 640794"/>
                <a:gd name="connsiteY36" fmla="*/ 201930 h 904875"/>
                <a:gd name="connsiteX37" fmla="*/ 246459 w 640794"/>
                <a:gd name="connsiteY37" fmla="*/ 157162 h 904875"/>
                <a:gd name="connsiteX38" fmla="*/ 299799 w 640794"/>
                <a:gd name="connsiteY38" fmla="*/ 179069 h 904875"/>
                <a:gd name="connsiteX39" fmla="*/ 321707 w 640794"/>
                <a:gd name="connsiteY39" fmla="*/ 232410 h 904875"/>
                <a:gd name="connsiteX40" fmla="*/ 321707 w 640794"/>
                <a:gd name="connsiteY40" fmla="*/ 386714 h 904875"/>
                <a:gd name="connsiteX41" fmla="*/ 352187 w 640794"/>
                <a:gd name="connsiteY41" fmla="*/ 380047 h 904875"/>
                <a:gd name="connsiteX42" fmla="*/ 419814 w 640794"/>
                <a:gd name="connsiteY42" fmla="*/ 421957 h 904875"/>
                <a:gd name="connsiteX43" fmla="*/ 457914 w 640794"/>
                <a:gd name="connsiteY43" fmla="*/ 411480 h 904875"/>
                <a:gd name="connsiteX44" fmla="*/ 525542 w 640794"/>
                <a:gd name="connsiteY44" fmla="*/ 453390 h 904875"/>
                <a:gd name="connsiteX45" fmla="*/ 563642 w 640794"/>
                <a:gd name="connsiteY45" fmla="*/ 442912 h 904875"/>
                <a:gd name="connsiteX46" fmla="*/ 638889 w 640794"/>
                <a:gd name="connsiteY46" fmla="*/ 518160 h 904875"/>
                <a:gd name="connsiteX47" fmla="*/ 640794 w 640794"/>
                <a:gd name="connsiteY47" fmla="*/ 697230 h 904875"/>
                <a:gd name="connsiteX48" fmla="*/ 579834 w 640794"/>
                <a:gd name="connsiteY48" fmla="*/ 843915 h 904875"/>
                <a:gd name="connsiteX49" fmla="*/ 433149 w 640794"/>
                <a:gd name="connsiteY49" fmla="*/ 904875 h 904875"/>
                <a:gd name="connsiteX50" fmla="*/ 342662 w 640794"/>
                <a:gd name="connsiteY50" fmla="*/ 904875 h 904875"/>
                <a:gd name="connsiteX51" fmla="*/ 162639 w 640794"/>
                <a:gd name="connsiteY51" fmla="*/ 820102 h 904875"/>
                <a:gd name="connsiteX52" fmla="*/ 17859 w 640794"/>
                <a:gd name="connsiteY52" fmla="*/ 645795 h 904875"/>
                <a:gd name="connsiteX53" fmla="*/ 714 w 640794"/>
                <a:gd name="connsiteY53" fmla="*/ 585787 h 904875"/>
                <a:gd name="connsiteX54" fmla="*/ 34052 w 640794"/>
                <a:gd name="connsiteY54" fmla="*/ 533400 h 904875"/>
                <a:gd name="connsiteX55" fmla="*/ 131207 w 640794"/>
                <a:gd name="connsiteY55" fmla="*/ 542925 h 904875"/>
                <a:gd name="connsiteX56" fmla="*/ 171212 w 640794"/>
                <a:gd name="connsiteY56" fmla="*/ 582930 h 904875"/>
                <a:gd name="connsiteX57" fmla="*/ 171212 w 640794"/>
                <a:gd name="connsiteY57" fmla="*/ 233362 h 904875"/>
                <a:gd name="connsiteX58" fmla="*/ 246459 w 640794"/>
                <a:gd name="connsiteY58" fmla="*/ 157162 h 904875"/>
                <a:gd name="connsiteX59" fmla="*/ 393144 w 640794"/>
                <a:gd name="connsiteY59" fmla="*/ 61198 h 904875"/>
                <a:gd name="connsiteX60" fmla="*/ 409336 w 640794"/>
                <a:gd name="connsiteY60" fmla="*/ 67627 h 904875"/>
                <a:gd name="connsiteX61" fmla="*/ 409336 w 640794"/>
                <a:gd name="connsiteY61" fmla="*/ 100012 h 904875"/>
                <a:gd name="connsiteX62" fmla="*/ 355996 w 640794"/>
                <a:gd name="connsiteY62" fmla="*/ 153352 h 904875"/>
                <a:gd name="connsiteX63" fmla="*/ 339804 w 640794"/>
                <a:gd name="connsiteY63" fmla="*/ 160020 h 904875"/>
                <a:gd name="connsiteX64" fmla="*/ 323611 w 640794"/>
                <a:gd name="connsiteY64" fmla="*/ 153352 h 904875"/>
                <a:gd name="connsiteX65" fmla="*/ 323611 w 640794"/>
                <a:gd name="connsiteY65" fmla="*/ 120967 h 904875"/>
                <a:gd name="connsiteX66" fmla="*/ 376951 w 640794"/>
                <a:gd name="connsiteY66" fmla="*/ 67627 h 904875"/>
                <a:gd name="connsiteX67" fmla="*/ 393144 w 640794"/>
                <a:gd name="connsiteY67" fmla="*/ 61198 h 904875"/>
                <a:gd name="connsiteX68" fmla="*/ 97869 w 640794"/>
                <a:gd name="connsiteY68" fmla="*/ 61198 h 904875"/>
                <a:gd name="connsiteX69" fmla="*/ 114061 w 640794"/>
                <a:gd name="connsiteY69" fmla="*/ 67627 h 904875"/>
                <a:gd name="connsiteX70" fmla="*/ 167401 w 640794"/>
                <a:gd name="connsiteY70" fmla="*/ 120967 h 904875"/>
                <a:gd name="connsiteX71" fmla="*/ 167401 w 640794"/>
                <a:gd name="connsiteY71" fmla="*/ 153352 h 904875"/>
                <a:gd name="connsiteX72" fmla="*/ 151209 w 640794"/>
                <a:gd name="connsiteY72" fmla="*/ 160020 h 904875"/>
                <a:gd name="connsiteX73" fmla="*/ 135016 w 640794"/>
                <a:gd name="connsiteY73" fmla="*/ 153352 h 904875"/>
                <a:gd name="connsiteX74" fmla="*/ 81676 w 640794"/>
                <a:gd name="connsiteY74" fmla="*/ 100012 h 904875"/>
                <a:gd name="connsiteX75" fmla="*/ 81676 w 640794"/>
                <a:gd name="connsiteY75" fmla="*/ 67627 h 904875"/>
                <a:gd name="connsiteX76" fmla="*/ 97869 w 640794"/>
                <a:gd name="connsiteY76" fmla="*/ 61198 h 904875"/>
                <a:gd name="connsiteX77" fmla="*/ 245507 w 640794"/>
                <a:gd name="connsiteY77" fmla="*/ 0 h 904875"/>
                <a:gd name="connsiteX78" fmla="*/ 268367 w 640794"/>
                <a:gd name="connsiteY78" fmla="*/ 22860 h 904875"/>
                <a:gd name="connsiteX79" fmla="*/ 268367 w 640794"/>
                <a:gd name="connsiteY79" fmla="*/ 98108 h 904875"/>
                <a:gd name="connsiteX80" fmla="*/ 245507 w 640794"/>
                <a:gd name="connsiteY80" fmla="*/ 120968 h 904875"/>
                <a:gd name="connsiteX81" fmla="*/ 222647 w 640794"/>
                <a:gd name="connsiteY81" fmla="*/ 98108 h 904875"/>
                <a:gd name="connsiteX82" fmla="*/ 222647 w 640794"/>
                <a:gd name="connsiteY82" fmla="*/ 22860 h 904875"/>
                <a:gd name="connsiteX83" fmla="*/ 245507 w 640794"/>
                <a:gd name="connsiteY83" fmla="*/ 0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40794" h="904875">
                  <a:moveTo>
                    <a:pt x="245507" y="201930"/>
                  </a:moveTo>
                  <a:cubicBezTo>
                    <a:pt x="229314" y="201930"/>
                    <a:pt x="215979" y="216217"/>
                    <a:pt x="215979" y="232410"/>
                  </a:cubicBezTo>
                  <a:lnTo>
                    <a:pt x="215979" y="607695"/>
                  </a:lnTo>
                  <a:cubicBezTo>
                    <a:pt x="215979" y="621982"/>
                    <a:pt x="207407" y="634365"/>
                    <a:pt x="194072" y="640079"/>
                  </a:cubicBezTo>
                  <a:cubicBezTo>
                    <a:pt x="180737" y="645795"/>
                    <a:pt x="166449" y="642937"/>
                    <a:pt x="155972" y="632460"/>
                  </a:cubicBezTo>
                  <a:lnTo>
                    <a:pt x="97869" y="574357"/>
                  </a:lnTo>
                  <a:cubicBezTo>
                    <a:pt x="92154" y="568642"/>
                    <a:pt x="83582" y="565785"/>
                    <a:pt x="75962" y="565785"/>
                  </a:cubicBezTo>
                  <a:cubicBezTo>
                    <a:pt x="70247" y="565785"/>
                    <a:pt x="63579" y="567690"/>
                    <a:pt x="58817" y="571500"/>
                  </a:cubicBezTo>
                  <a:cubicBezTo>
                    <a:pt x="51197" y="576262"/>
                    <a:pt x="46434" y="583882"/>
                    <a:pt x="45482" y="592454"/>
                  </a:cubicBezTo>
                  <a:cubicBezTo>
                    <a:pt x="44529" y="601027"/>
                    <a:pt x="46434" y="609600"/>
                    <a:pt x="52149" y="616267"/>
                  </a:cubicBezTo>
                  <a:lnTo>
                    <a:pt x="195977" y="790575"/>
                  </a:lnTo>
                  <a:cubicBezTo>
                    <a:pt x="232172" y="834390"/>
                    <a:pt x="284559" y="859155"/>
                    <a:pt x="340757" y="859155"/>
                  </a:cubicBezTo>
                  <a:lnTo>
                    <a:pt x="431244" y="859155"/>
                  </a:lnTo>
                  <a:cubicBezTo>
                    <a:pt x="474107" y="859155"/>
                    <a:pt x="515064" y="842010"/>
                    <a:pt x="545544" y="811530"/>
                  </a:cubicBezTo>
                  <a:cubicBezTo>
                    <a:pt x="576024" y="781050"/>
                    <a:pt x="593169" y="741045"/>
                    <a:pt x="593169" y="697230"/>
                  </a:cubicBezTo>
                  <a:lnTo>
                    <a:pt x="593169" y="518160"/>
                  </a:lnTo>
                  <a:cubicBezTo>
                    <a:pt x="593169" y="501967"/>
                    <a:pt x="579834" y="488632"/>
                    <a:pt x="563642" y="488632"/>
                  </a:cubicBezTo>
                  <a:cubicBezTo>
                    <a:pt x="547449" y="488632"/>
                    <a:pt x="534114" y="501967"/>
                    <a:pt x="534114" y="518160"/>
                  </a:cubicBezTo>
                  <a:cubicBezTo>
                    <a:pt x="534114" y="519112"/>
                    <a:pt x="534114" y="520065"/>
                    <a:pt x="534114" y="521017"/>
                  </a:cubicBezTo>
                  <a:lnTo>
                    <a:pt x="534114" y="553402"/>
                  </a:lnTo>
                  <a:cubicBezTo>
                    <a:pt x="534114" y="565785"/>
                    <a:pt x="523637" y="576262"/>
                    <a:pt x="511254" y="576262"/>
                  </a:cubicBezTo>
                  <a:cubicBezTo>
                    <a:pt x="498872" y="576262"/>
                    <a:pt x="488394" y="565785"/>
                    <a:pt x="488394" y="553402"/>
                  </a:cubicBezTo>
                  <a:lnTo>
                    <a:pt x="488394" y="486727"/>
                  </a:lnTo>
                  <a:cubicBezTo>
                    <a:pt x="488394" y="469582"/>
                    <a:pt x="474107" y="456247"/>
                    <a:pt x="457914" y="456247"/>
                  </a:cubicBezTo>
                  <a:cubicBezTo>
                    <a:pt x="440769" y="456247"/>
                    <a:pt x="427434" y="470535"/>
                    <a:pt x="427434" y="486727"/>
                  </a:cubicBezTo>
                  <a:lnTo>
                    <a:pt x="427434" y="521970"/>
                  </a:lnTo>
                  <a:cubicBezTo>
                    <a:pt x="427434" y="534352"/>
                    <a:pt x="416957" y="544830"/>
                    <a:pt x="404574" y="544830"/>
                  </a:cubicBezTo>
                  <a:cubicBezTo>
                    <a:pt x="392192" y="544830"/>
                    <a:pt x="381714" y="534352"/>
                    <a:pt x="381714" y="521970"/>
                  </a:cubicBezTo>
                  <a:lnTo>
                    <a:pt x="381714" y="455295"/>
                  </a:lnTo>
                  <a:cubicBezTo>
                    <a:pt x="381714" y="438150"/>
                    <a:pt x="367427" y="424815"/>
                    <a:pt x="351234" y="424815"/>
                  </a:cubicBezTo>
                  <a:cubicBezTo>
                    <a:pt x="334089" y="424815"/>
                    <a:pt x="320754" y="439102"/>
                    <a:pt x="320754" y="455295"/>
                  </a:cubicBezTo>
                  <a:lnTo>
                    <a:pt x="320754" y="490537"/>
                  </a:lnTo>
                  <a:cubicBezTo>
                    <a:pt x="320754" y="502920"/>
                    <a:pt x="310277" y="513397"/>
                    <a:pt x="297894" y="513397"/>
                  </a:cubicBezTo>
                  <a:cubicBezTo>
                    <a:pt x="285512" y="513397"/>
                    <a:pt x="275034" y="502920"/>
                    <a:pt x="275034" y="490537"/>
                  </a:cubicBezTo>
                  <a:lnTo>
                    <a:pt x="275034" y="231457"/>
                  </a:lnTo>
                  <a:cubicBezTo>
                    <a:pt x="275034" y="223837"/>
                    <a:pt x="272177" y="216217"/>
                    <a:pt x="266462" y="210502"/>
                  </a:cubicBezTo>
                  <a:cubicBezTo>
                    <a:pt x="260747" y="204787"/>
                    <a:pt x="253127" y="201930"/>
                    <a:pt x="245507" y="201930"/>
                  </a:cubicBezTo>
                  <a:close/>
                  <a:moveTo>
                    <a:pt x="246459" y="157162"/>
                  </a:moveTo>
                  <a:cubicBezTo>
                    <a:pt x="266462" y="157162"/>
                    <a:pt x="285512" y="164782"/>
                    <a:pt x="299799" y="179069"/>
                  </a:cubicBezTo>
                  <a:cubicBezTo>
                    <a:pt x="314087" y="193357"/>
                    <a:pt x="321707" y="212407"/>
                    <a:pt x="321707" y="232410"/>
                  </a:cubicBezTo>
                  <a:lnTo>
                    <a:pt x="321707" y="386714"/>
                  </a:lnTo>
                  <a:cubicBezTo>
                    <a:pt x="331232" y="381952"/>
                    <a:pt x="341709" y="380047"/>
                    <a:pt x="352187" y="380047"/>
                  </a:cubicBezTo>
                  <a:cubicBezTo>
                    <a:pt x="381714" y="380047"/>
                    <a:pt x="407432" y="397192"/>
                    <a:pt x="419814" y="421957"/>
                  </a:cubicBezTo>
                  <a:cubicBezTo>
                    <a:pt x="431244" y="415289"/>
                    <a:pt x="443627" y="411480"/>
                    <a:pt x="457914" y="411480"/>
                  </a:cubicBezTo>
                  <a:cubicBezTo>
                    <a:pt x="487442" y="411480"/>
                    <a:pt x="513159" y="428625"/>
                    <a:pt x="525542" y="453390"/>
                  </a:cubicBezTo>
                  <a:cubicBezTo>
                    <a:pt x="536972" y="446722"/>
                    <a:pt x="549354" y="442912"/>
                    <a:pt x="563642" y="442912"/>
                  </a:cubicBezTo>
                  <a:cubicBezTo>
                    <a:pt x="604599" y="442912"/>
                    <a:pt x="638889" y="476250"/>
                    <a:pt x="638889" y="518160"/>
                  </a:cubicBezTo>
                  <a:lnTo>
                    <a:pt x="640794" y="697230"/>
                  </a:lnTo>
                  <a:cubicBezTo>
                    <a:pt x="640794" y="752475"/>
                    <a:pt x="618887" y="804862"/>
                    <a:pt x="579834" y="843915"/>
                  </a:cubicBezTo>
                  <a:cubicBezTo>
                    <a:pt x="540782" y="882967"/>
                    <a:pt x="488394" y="904875"/>
                    <a:pt x="433149" y="904875"/>
                  </a:cubicBezTo>
                  <a:lnTo>
                    <a:pt x="342662" y="904875"/>
                  </a:lnTo>
                  <a:cubicBezTo>
                    <a:pt x="273129" y="904875"/>
                    <a:pt x="207407" y="874395"/>
                    <a:pt x="162639" y="820102"/>
                  </a:cubicBezTo>
                  <a:lnTo>
                    <a:pt x="17859" y="645795"/>
                  </a:lnTo>
                  <a:cubicBezTo>
                    <a:pt x="3572" y="628650"/>
                    <a:pt x="-2143" y="606742"/>
                    <a:pt x="714" y="585787"/>
                  </a:cubicBezTo>
                  <a:cubicBezTo>
                    <a:pt x="4524" y="564832"/>
                    <a:pt x="15954" y="545782"/>
                    <a:pt x="34052" y="533400"/>
                  </a:cubicBezTo>
                  <a:cubicBezTo>
                    <a:pt x="64532" y="513397"/>
                    <a:pt x="105489" y="517207"/>
                    <a:pt x="131207" y="542925"/>
                  </a:cubicBezTo>
                  <a:lnTo>
                    <a:pt x="171212" y="582930"/>
                  </a:lnTo>
                  <a:lnTo>
                    <a:pt x="171212" y="233362"/>
                  </a:lnTo>
                  <a:cubicBezTo>
                    <a:pt x="171212" y="191452"/>
                    <a:pt x="204549" y="157162"/>
                    <a:pt x="246459" y="157162"/>
                  </a:cubicBezTo>
                  <a:close/>
                  <a:moveTo>
                    <a:pt x="393144" y="61198"/>
                  </a:moveTo>
                  <a:cubicBezTo>
                    <a:pt x="399097" y="61198"/>
                    <a:pt x="405050" y="63341"/>
                    <a:pt x="409336" y="67627"/>
                  </a:cubicBezTo>
                  <a:cubicBezTo>
                    <a:pt x="417909" y="76200"/>
                    <a:pt x="417909" y="91440"/>
                    <a:pt x="409336" y="100012"/>
                  </a:cubicBezTo>
                  <a:lnTo>
                    <a:pt x="355996" y="153352"/>
                  </a:lnTo>
                  <a:cubicBezTo>
                    <a:pt x="351234" y="158115"/>
                    <a:pt x="345519" y="160020"/>
                    <a:pt x="339804" y="160020"/>
                  </a:cubicBezTo>
                  <a:cubicBezTo>
                    <a:pt x="334089" y="160020"/>
                    <a:pt x="328374" y="158115"/>
                    <a:pt x="323611" y="153352"/>
                  </a:cubicBezTo>
                  <a:cubicBezTo>
                    <a:pt x="315039" y="144780"/>
                    <a:pt x="315039" y="129540"/>
                    <a:pt x="323611" y="120967"/>
                  </a:cubicBezTo>
                  <a:lnTo>
                    <a:pt x="376951" y="67627"/>
                  </a:lnTo>
                  <a:cubicBezTo>
                    <a:pt x="381238" y="63341"/>
                    <a:pt x="387191" y="61198"/>
                    <a:pt x="393144" y="61198"/>
                  </a:cubicBezTo>
                  <a:close/>
                  <a:moveTo>
                    <a:pt x="97869" y="61198"/>
                  </a:moveTo>
                  <a:cubicBezTo>
                    <a:pt x="103822" y="61198"/>
                    <a:pt x="109775" y="63341"/>
                    <a:pt x="114061" y="67627"/>
                  </a:cubicBezTo>
                  <a:lnTo>
                    <a:pt x="167401" y="120967"/>
                  </a:lnTo>
                  <a:cubicBezTo>
                    <a:pt x="175974" y="129540"/>
                    <a:pt x="175974" y="144780"/>
                    <a:pt x="167401" y="153352"/>
                  </a:cubicBezTo>
                  <a:cubicBezTo>
                    <a:pt x="162639" y="158115"/>
                    <a:pt x="156924" y="160020"/>
                    <a:pt x="151209" y="160020"/>
                  </a:cubicBezTo>
                  <a:cubicBezTo>
                    <a:pt x="145494" y="160020"/>
                    <a:pt x="139779" y="158115"/>
                    <a:pt x="135016" y="153352"/>
                  </a:cubicBezTo>
                  <a:lnTo>
                    <a:pt x="81676" y="100012"/>
                  </a:lnTo>
                  <a:cubicBezTo>
                    <a:pt x="73104" y="91440"/>
                    <a:pt x="73104" y="76200"/>
                    <a:pt x="81676" y="67627"/>
                  </a:cubicBezTo>
                  <a:cubicBezTo>
                    <a:pt x="85963" y="63341"/>
                    <a:pt x="91916" y="61198"/>
                    <a:pt x="97869" y="61198"/>
                  </a:cubicBezTo>
                  <a:close/>
                  <a:moveTo>
                    <a:pt x="245507" y="0"/>
                  </a:moveTo>
                  <a:cubicBezTo>
                    <a:pt x="257889" y="0"/>
                    <a:pt x="268367" y="10477"/>
                    <a:pt x="268367" y="22860"/>
                  </a:cubicBezTo>
                  <a:lnTo>
                    <a:pt x="268367" y="98108"/>
                  </a:lnTo>
                  <a:cubicBezTo>
                    <a:pt x="268367" y="110490"/>
                    <a:pt x="257889" y="120968"/>
                    <a:pt x="245507" y="120968"/>
                  </a:cubicBezTo>
                  <a:cubicBezTo>
                    <a:pt x="233124" y="120968"/>
                    <a:pt x="222647" y="111443"/>
                    <a:pt x="222647" y="98108"/>
                  </a:cubicBezTo>
                  <a:lnTo>
                    <a:pt x="222647" y="22860"/>
                  </a:lnTo>
                  <a:cubicBezTo>
                    <a:pt x="222647" y="10477"/>
                    <a:pt x="233124" y="0"/>
                    <a:pt x="24550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7042706-0F51-4BE2-B184-CC73891DD4E5}"/>
              </a:ext>
            </a:extLst>
          </p:cNvPr>
          <p:cNvSpPr txBox="1"/>
          <p:nvPr/>
        </p:nvSpPr>
        <p:spPr>
          <a:xfrm>
            <a:off x="1144137" y="2201333"/>
            <a:ext cx="10582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You’re the city’s foundational architects.</a:t>
            </a:r>
            <a:br>
              <a:rPr lang="en-US" dirty="0"/>
            </a:br>
            <a:r>
              <a:rPr lang="en-US" dirty="0"/>
              <a:t>Before building skyscrapers, roads, or power grids, you need to lay </a:t>
            </a:r>
            <a:r>
              <a:rPr lang="en-US" b="1" dirty="0"/>
              <a:t>strong, well-planned foundations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To do this in software, we use </a:t>
            </a:r>
            <a:r>
              <a:rPr lang="en-US" b="1" dirty="0"/>
              <a:t>SOLID principles</a:t>
            </a:r>
            <a:r>
              <a:rPr lang="en-US" dirty="0"/>
              <a:t> — essential guidelines to keep code clean, flexible, and scalable.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AB7E1E3-BDD6-4B0E-AC9D-6B2A54019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35" y="3191932"/>
            <a:ext cx="5041900" cy="336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9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9797-927C-4FC6-9ED1-3AE8AD2B7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981267" cy="1399667"/>
          </a:xfrm>
        </p:spPr>
        <p:txBody>
          <a:bodyPr/>
          <a:lstStyle/>
          <a:p>
            <a:r>
              <a:rPr lang="en-US" sz="5000" dirty="0"/>
              <a:t>What is Object-Oriented Programming? (OOP) — Quick Refresher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4257B2-01FD-42D4-B20D-610368FAFCF3}"/>
              </a:ext>
            </a:extLst>
          </p:cNvPr>
          <p:cNvSpPr txBox="1"/>
          <p:nvPr/>
        </p:nvSpPr>
        <p:spPr>
          <a:xfrm>
            <a:off x="135467" y="1837267"/>
            <a:ext cx="118533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OOP is a programming style focused on objects — </a:t>
            </a:r>
            <a:br>
              <a:rPr lang="en-US" dirty="0"/>
            </a:br>
            <a:r>
              <a:rPr lang="en-US" dirty="0"/>
              <a:t>representing real-world entities with data and behavior.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Core Concepts: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Classes &amp; Objects: </a:t>
            </a:r>
            <a:r>
              <a:rPr lang="en-US" dirty="0"/>
              <a:t>Templates and instances (e.g., a </a:t>
            </a:r>
            <a:r>
              <a:rPr lang="en-US" b="1" dirty="0"/>
              <a:t>Car</a:t>
            </a:r>
            <a:r>
              <a:rPr lang="en-US" dirty="0"/>
              <a:t> class, a specific car object)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Encapsulation: </a:t>
            </a:r>
            <a:r>
              <a:rPr lang="en-US" dirty="0"/>
              <a:t>Bundling data and methods inside classes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Inheritance: </a:t>
            </a:r>
            <a:r>
              <a:rPr lang="en-US" dirty="0"/>
              <a:t>Creating new classes from existing 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Polymorphism: </a:t>
            </a:r>
            <a:r>
              <a:rPr lang="en-US" dirty="0"/>
              <a:t>Ability of different classes to be treated through a common interface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388352-AC1D-4BAF-A891-2F98D490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369" y="1706054"/>
            <a:ext cx="1574799" cy="1574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C05EA-9712-4F0F-AB0F-E42214CFE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278" y="3626154"/>
            <a:ext cx="1800578" cy="2700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20E9BF-B38D-4076-AA57-6FB0F2460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168" y="659100"/>
            <a:ext cx="4567766" cy="288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78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540A3-6763-4559-A43B-BB2B45F2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Continued….Examples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B121CB-2A90-4CF6-99A9-81453AB445B0}"/>
              </a:ext>
            </a:extLst>
          </p:cNvPr>
          <p:cNvSpPr txBox="1"/>
          <p:nvPr/>
        </p:nvSpPr>
        <p:spPr>
          <a:xfrm>
            <a:off x="228600" y="1820334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Classes &amp; Objects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3A489DC-41E6-4DDD-9328-0A06188E2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09527"/>
            <a:ext cx="4690531" cy="42465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7866AC1-1E70-4386-A1A1-B76BAC6BE41F}"/>
              </a:ext>
            </a:extLst>
          </p:cNvPr>
          <p:cNvSpPr txBox="1"/>
          <p:nvPr/>
        </p:nvSpPr>
        <p:spPr>
          <a:xfrm>
            <a:off x="6434667" y="1820334"/>
            <a:ext cx="149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Encapsulation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0089389-4434-4929-B578-4576589BC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7" y="2309527"/>
            <a:ext cx="4690532" cy="424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78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540A3-6763-4559-A43B-BB2B45F2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Continued….Examples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B121CB-2A90-4CF6-99A9-81453AB445B0}"/>
              </a:ext>
            </a:extLst>
          </p:cNvPr>
          <p:cNvSpPr txBox="1"/>
          <p:nvPr/>
        </p:nvSpPr>
        <p:spPr>
          <a:xfrm>
            <a:off x="228600" y="1820334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Inheritance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866AC1-1E70-4386-A1A1-B76BAC6BE41F}"/>
              </a:ext>
            </a:extLst>
          </p:cNvPr>
          <p:cNvSpPr txBox="1"/>
          <p:nvPr/>
        </p:nvSpPr>
        <p:spPr>
          <a:xfrm>
            <a:off x="6434667" y="1820334"/>
            <a:ext cx="15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423C4-E5E1-47C7-9598-B22FD2D8E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09527"/>
            <a:ext cx="4690532" cy="4272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DB4B4D-A41D-4428-BE99-CA36A36A9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7" y="2309527"/>
            <a:ext cx="4690532" cy="427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55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9797-927C-4FC6-9ED1-3AE8AD2B7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981267" cy="1399667"/>
          </a:xfrm>
        </p:spPr>
        <p:txBody>
          <a:bodyPr/>
          <a:lstStyle/>
          <a:p>
            <a:r>
              <a:rPr lang="en-US" sz="5000" dirty="0"/>
              <a:t>Why Does Good Design Matter? – City Analogy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4257B2-01FD-42D4-B20D-610368FAFCF3}"/>
              </a:ext>
            </a:extLst>
          </p:cNvPr>
          <p:cNvSpPr txBox="1"/>
          <p:nvPr/>
        </p:nvSpPr>
        <p:spPr>
          <a:xfrm>
            <a:off x="169333" y="1854200"/>
            <a:ext cx="11853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Messy code can cause: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Rigidity:</a:t>
            </a:r>
            <a:r>
              <a:rPr lang="en-US" dirty="0"/>
              <a:t> Hard to change one thing without breaking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Fragility:</a:t>
            </a:r>
            <a:r>
              <a:rPr lang="en-US" dirty="0"/>
              <a:t> Small changes cause bugs in unrelated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Duplication:</a:t>
            </a:r>
            <a:r>
              <a:rPr lang="en-US" dirty="0"/>
              <a:t> Copy-pasted code everywhere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Difficulty Extending:</a:t>
            </a:r>
            <a:r>
              <a:rPr lang="en-US" dirty="0"/>
              <a:t> Adding features takes too long and introduces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9152B-2D05-40DD-8334-D75B7709B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766"/>
          <a:stretch/>
        </p:blipFill>
        <p:spPr>
          <a:xfrm>
            <a:off x="7603066" y="2553564"/>
            <a:ext cx="4529667" cy="25738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B873A2-FC03-4A81-9CA0-CB7CAA465E48}"/>
              </a:ext>
            </a:extLst>
          </p:cNvPr>
          <p:cNvSpPr txBox="1"/>
          <p:nvPr/>
        </p:nvSpPr>
        <p:spPr>
          <a:xfrm>
            <a:off x="169333" y="4072467"/>
            <a:ext cx="7230533" cy="175432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b="1" dirty="0"/>
              <a:t>City Analogy: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Imagine a city with tangled power lines, roads breaking easily, and services crashing.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what messy, tightly coupled code feels like.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prevent this, architects rely on principles — just like programmers rely on SOLID.</a:t>
            </a:r>
          </a:p>
        </p:txBody>
      </p:sp>
    </p:spTree>
    <p:extLst>
      <p:ext uri="{BB962C8B-B14F-4D97-AF65-F5344CB8AC3E}">
        <p14:creationId xmlns:p14="http://schemas.microsoft.com/office/powerpoint/2010/main" val="3097002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9797-927C-4FC6-9ED1-3AE8AD2B7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981267" cy="1399667"/>
          </a:xfrm>
        </p:spPr>
        <p:txBody>
          <a:bodyPr/>
          <a:lstStyle/>
          <a:p>
            <a:r>
              <a:rPr lang="en-US" sz="5000" dirty="0"/>
              <a:t>What Are SOLID Principles?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4257B2-01FD-42D4-B20D-610368FAFCF3}"/>
              </a:ext>
            </a:extLst>
          </p:cNvPr>
          <p:cNvSpPr txBox="1"/>
          <p:nvPr/>
        </p:nvSpPr>
        <p:spPr>
          <a:xfrm>
            <a:off x="169333" y="1854200"/>
            <a:ext cx="118533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SOLID</a:t>
            </a:r>
            <a:r>
              <a:rPr lang="en-US" dirty="0"/>
              <a:t> is an acronym for five design principles that make code easier to maintain and extend: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</a:t>
            </a:r>
            <a:r>
              <a:rPr lang="en-US" dirty="0"/>
              <a:t>ingle Responsibility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</a:t>
            </a:r>
            <a:r>
              <a:rPr lang="en-US" dirty="0"/>
              <a:t>pen/Closed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</a:t>
            </a:r>
            <a:r>
              <a:rPr lang="en-US" dirty="0"/>
              <a:t>iskov’s Substitution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</a:t>
            </a:r>
            <a:r>
              <a:rPr lang="en-US" dirty="0"/>
              <a:t>nterface Segregation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</a:t>
            </a:r>
            <a:r>
              <a:rPr lang="en-US" dirty="0"/>
              <a:t>ependency Inversion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like the blueprints for a strong city foundation.</a:t>
            </a:r>
          </a:p>
        </p:txBody>
      </p:sp>
      <p:sp>
        <p:nvSpPr>
          <p:cNvPr id="7" name="AutoShape 3" descr="SOLID Principles with Dart Programming Language by Examples | by Asım Ölmez  | Medium">
            <a:extLst>
              <a:ext uri="{FF2B5EF4-FFF2-40B4-BE49-F238E27FC236}">
                <a16:creationId xmlns:a16="http://schemas.microsoft.com/office/drawing/2014/main" id="{A81913C4-61DC-4B36-B3B7-94BE8C66FD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239F05-E505-4364-B1D3-FF7B186EE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218" y="1536192"/>
            <a:ext cx="8467307" cy="59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99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5CFDE-8310-48F9-8CAB-5E621DFAA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Single Responsibility Principle (SRP)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8B616-CE53-42DD-AC9F-DA3E7E3F1D95}"/>
              </a:ext>
            </a:extLst>
          </p:cNvPr>
          <p:cNvSpPr txBox="1"/>
          <p:nvPr/>
        </p:nvSpPr>
        <p:spPr>
          <a:xfrm>
            <a:off x="330200" y="2023533"/>
            <a:ext cx="609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SRP states:</a:t>
            </a:r>
            <a:endParaRPr lang="en-US" dirty="0"/>
          </a:p>
          <a:p>
            <a:r>
              <a:rPr lang="en-US" b="1" i="1" dirty="0"/>
              <a:t>“A class should have one, and only one, reason to change.”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means each class should have a single responsibility or job, and that responsibility should be encapsulated fully within the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 class handles multiple responsibilities, it becomes fragile and hard to maintain because changes related to one responsibility can break others.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F7AAF0-C182-4E07-AE8D-23C3C2D9F53E}"/>
              </a:ext>
            </a:extLst>
          </p:cNvPr>
          <p:cNvSpPr txBox="1"/>
          <p:nvPr/>
        </p:nvSpPr>
        <p:spPr>
          <a:xfrm>
            <a:off x="6493933" y="2175933"/>
            <a:ext cx="54948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 violating SRP</a:t>
            </a:r>
            <a:b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CityService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</a:rPr>
              <a:t>FixRoads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"Fixing roads..."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</a:rPr>
              <a:t>RespondToEmergency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"Responding to emergency..."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</a:rPr>
              <a:t>ProcessCitizenRequest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"Processing citizen request..."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DA085-D980-4229-BF8C-38620EFADDF5}"/>
              </a:ext>
            </a:extLst>
          </p:cNvPr>
          <p:cNvSpPr txBox="1"/>
          <p:nvPr/>
        </p:nvSpPr>
        <p:spPr>
          <a:xfrm>
            <a:off x="354870" y="5308664"/>
            <a:ext cx="62492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Improves maintainability: </a:t>
            </a:r>
            <a:r>
              <a:rPr lang="en-US" sz="1200" dirty="0"/>
              <a:t>Changes to one responsibility don’t affect unrelated parts of the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Simplifies testing: </a:t>
            </a:r>
            <a:r>
              <a:rPr lang="en-US" sz="1200" dirty="0"/>
              <a:t>Smaller classes with one function are easier to test thoroughly.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Enables better reusability</a:t>
            </a:r>
            <a:r>
              <a:rPr lang="en-US" sz="1200" dirty="0"/>
              <a:t>: A class that does one thing well can be reused without unintended side effects.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Supports parallel development: </a:t>
            </a:r>
            <a:r>
              <a:rPr lang="en-US" sz="1200" dirty="0"/>
              <a:t>Multiple teams can work on different classes independently without conflicts.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5AE2D-5C93-4295-A741-C9C59D9605DA}"/>
              </a:ext>
            </a:extLst>
          </p:cNvPr>
          <p:cNvSpPr txBox="1"/>
          <p:nvPr/>
        </p:nvSpPr>
        <p:spPr>
          <a:xfrm>
            <a:off x="330200" y="4939332"/>
            <a:ext cx="244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SRP Matters?</a:t>
            </a:r>
          </a:p>
        </p:txBody>
      </p:sp>
    </p:spTree>
    <p:extLst>
      <p:ext uri="{BB962C8B-B14F-4D97-AF65-F5344CB8AC3E}">
        <p14:creationId xmlns:p14="http://schemas.microsoft.com/office/powerpoint/2010/main" val="4149338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2772</TotalTime>
  <Words>2254</Words>
  <Application>Microsoft Office PowerPoint</Application>
  <PresentationFormat>Widescreen</PresentationFormat>
  <Paragraphs>405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Consolas</vt:lpstr>
      <vt:lpstr>Office Theme</vt:lpstr>
      <vt:lpstr>Advanced Object-Oriented Programming (C#)</vt:lpstr>
      <vt:lpstr>📍Road Map</vt:lpstr>
      <vt:lpstr>Story Framework Recap</vt:lpstr>
      <vt:lpstr>What is Object-Oriented Programming? (OOP) — Quick Refresher</vt:lpstr>
      <vt:lpstr>Continued….Examples</vt:lpstr>
      <vt:lpstr>Continued….Examples</vt:lpstr>
      <vt:lpstr>Why Does Good Design Matter? – City Analogy</vt:lpstr>
      <vt:lpstr>What Are SOLID Principles?</vt:lpstr>
      <vt:lpstr>Single Responsibility Principle (SRP)</vt:lpstr>
      <vt:lpstr>SRP Continued…</vt:lpstr>
      <vt:lpstr>Open/Closed Principle (OCP)</vt:lpstr>
      <vt:lpstr>OCP Continued…</vt:lpstr>
      <vt:lpstr>Liskov’s Substitution Principle (LSP)</vt:lpstr>
      <vt:lpstr>LSP Continued…</vt:lpstr>
      <vt:lpstr>Interface Segregation Principle (ISP)</vt:lpstr>
      <vt:lpstr>ISP Continued…</vt:lpstr>
      <vt:lpstr>Dependency Inversion Principle (DIP)</vt:lpstr>
      <vt:lpstr>DIP Continued…</vt:lpstr>
      <vt:lpstr>Understanding LSP, ISP, and DIP Through Design Clarity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Object-Oriented Programming (C#)</dc:title>
  <dc:creator>Awais Baig</dc:creator>
  <cp:lastModifiedBy>Awais Baig</cp:lastModifiedBy>
  <cp:revision>91</cp:revision>
  <dcterms:created xsi:type="dcterms:W3CDTF">2025-07-07T12:55:42Z</dcterms:created>
  <dcterms:modified xsi:type="dcterms:W3CDTF">2025-07-09T11:08:31Z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